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66" r:id="rId1"/>
  </p:sldMasterIdLst>
  <p:sldIdLst>
    <p:sldId id="256" r:id="rId2"/>
    <p:sldId id="382" r:id="rId3"/>
    <p:sldId id="388" r:id="rId4"/>
    <p:sldId id="383" r:id="rId5"/>
    <p:sldId id="381" r:id="rId6"/>
    <p:sldId id="380" r:id="rId7"/>
    <p:sldId id="389" r:id="rId8"/>
    <p:sldId id="368" r:id="rId9"/>
    <p:sldId id="369" r:id="rId10"/>
    <p:sldId id="346" r:id="rId11"/>
    <p:sldId id="344" r:id="rId12"/>
    <p:sldId id="370" r:id="rId13"/>
    <p:sldId id="372" r:id="rId14"/>
    <p:sldId id="353" r:id="rId15"/>
    <p:sldId id="331" r:id="rId16"/>
    <p:sldId id="347" r:id="rId17"/>
    <p:sldId id="394" r:id="rId18"/>
    <p:sldId id="395" r:id="rId19"/>
    <p:sldId id="391" r:id="rId20"/>
    <p:sldId id="393" r:id="rId21"/>
    <p:sldId id="392" r:id="rId22"/>
    <p:sldId id="390" r:id="rId23"/>
    <p:sldId id="334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2096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CF60D-1EF4-7E42-AD8D-965BD06C326D}" type="datetimeFigureOut">
              <a:rPr lang="en-US"/>
              <a:pPr>
                <a:defRPr/>
              </a:pPr>
              <a:t>3/31/19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56802-9FF6-3D44-927D-3E0529002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5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75CD1-941F-8D46-8B45-B05A159ACA3F}" type="datetimeFigureOut">
              <a:rPr lang="en-US"/>
              <a:pPr>
                <a:defRPr/>
              </a:pPr>
              <a:t>3/31/19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FDD23-1EDC-8742-A48F-9AED6B5FE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2DB17-34AF-054A-9EF6-91DD92E90FFC}" type="datetimeFigureOut">
              <a:rPr lang="en-US"/>
              <a:pPr>
                <a:defRPr/>
              </a:pPr>
              <a:t>3/31/19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CB4E0-2C7F-3445-A43E-8A19649DA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31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07A9B-F43F-6D43-AC01-FAC370066B12}" type="datetimeFigureOut">
              <a:rPr lang="en-US"/>
              <a:pPr>
                <a:defRPr/>
              </a:pPr>
              <a:t>3/31/19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DA7FE-0D8D-6644-AB59-EFAF0DFC4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1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AB9DB-429E-F14A-8773-C9251ADA4375}" type="datetimeFigureOut">
              <a:rPr lang="en-US"/>
              <a:pPr>
                <a:defRPr/>
              </a:pPr>
              <a:t>3/31/19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5B402-BD2E-464B-8354-C5379C845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7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363C1-6F5E-A640-88E2-3F49E8DD22C1}" type="datetimeFigureOut">
              <a:rPr lang="en-US"/>
              <a:pPr>
                <a:defRPr/>
              </a:pPr>
              <a:t>3/31/19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7073C-F761-0F48-80A9-B45A4FE3D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1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3FE82-97FE-994E-AE0C-7C7118F02CBF}" type="datetimeFigureOut">
              <a:rPr lang="en-US"/>
              <a:pPr>
                <a:defRPr/>
              </a:pPr>
              <a:t>3/31/19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B0750-6D4D-2D45-B24F-3C6483C25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2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24B8-EA9F-CE47-A389-AE5D0BB8858D}" type="datetimeFigureOut">
              <a:rPr lang="en-US"/>
              <a:pPr>
                <a:defRPr/>
              </a:pPr>
              <a:t>3/31/19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27278-9D8D-514A-8157-50A6DF402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1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7A433-EF4D-1B47-9E9A-488C24DD501D}" type="datetimeFigureOut">
              <a:rPr lang="en-US"/>
              <a:pPr>
                <a:defRPr/>
              </a:pPr>
              <a:t>3/31/19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6F577-B5D3-1444-B78A-CF5535A0D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4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09442-6E03-DA46-B138-52D6ACC834DC}" type="datetimeFigureOut">
              <a:rPr lang="en-US"/>
              <a:pPr>
                <a:defRPr/>
              </a:pPr>
              <a:t>3/31/19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051EF-9ED5-074C-9DDA-38592633C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4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42C38-0B00-D94D-91DC-A59B447B1DBD}" type="datetimeFigureOut">
              <a:rPr lang="en-US"/>
              <a:pPr>
                <a:defRPr/>
              </a:pPr>
              <a:t>3/31/19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9C7F3-FD8A-EB42-AEBA-112B67F46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9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3E63E50F-0ACA-944E-8271-EC9C6BC744C2}" type="datetimeFigureOut">
              <a:rPr lang="en-US"/>
              <a:pPr>
                <a:defRPr/>
              </a:pPr>
              <a:t>3/31/19</a:t>
            </a:fld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A68884C-5699-E444-AF81-63B3C3471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Arial" charset="0"/>
              </a:rPr>
              <a:t>Prospects for Peace in the Middle East: Glass Half</a:t>
            </a:r>
            <a:r>
              <a:rPr lang="mr-IN" sz="4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Arial" charset="0"/>
              </a:rPr>
              <a:t>…</a:t>
            </a:r>
            <a:endParaRPr lang="en-US" sz="40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648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36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Arial" charset="0"/>
              </a:rPr>
              <a:t> Saeed A. Khan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sz="36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Arial" charset="0"/>
              </a:rPr>
              <a:t>Wayne State University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Muhammad bin Salman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600200"/>
            <a:ext cx="3581400" cy="48768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b. 1985</a:t>
            </a:r>
          </a:p>
          <a:p>
            <a:pPr marL="0" indent="0" eaLnBrk="1" hangingPunct="1">
              <a:buFontTx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Crown Prince</a:t>
            </a:r>
          </a:p>
          <a:p>
            <a:pPr marL="0" indent="0" eaLnBrk="1" hangingPunct="1">
              <a:buFontTx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1</a:t>
            </a:r>
            <a:r>
              <a:rPr lang="en-US" sz="2000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st</a:t>
            </a: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Deputy Prime Minister</a:t>
            </a:r>
          </a:p>
          <a:p>
            <a:pPr marL="0" indent="0" eaLnBrk="1" hangingPunct="1">
              <a:buFontTx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Minister of </a:t>
            </a:r>
            <a:r>
              <a:rPr lang="en-US" sz="2000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Defence</a:t>
            </a:r>
            <a:endParaRPr lang="en-US" sz="2000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0" indent="0" eaLnBrk="1" hangingPunct="1">
              <a:buFontTx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Chief of the House of Saud Royal Court</a:t>
            </a:r>
          </a:p>
          <a:p>
            <a:pPr marL="0" indent="0" eaLnBrk="1" hangingPunct="1">
              <a:buFontTx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Chairman, Council of Economic &amp; Development Affairs</a:t>
            </a:r>
          </a:p>
        </p:txBody>
      </p:sp>
      <p:pic>
        <p:nvPicPr>
          <p:cNvPr id="2253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2766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Jamal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Khashoggi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(1958-2018)</a:t>
            </a: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3" name="Picture 2" descr="220px-Jamal_Khashoggi_in_March_2018_(cropped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752600"/>
            <a:ext cx="3581400" cy="4281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  <a:ea typeface="MS PGothic" charset="0"/>
              </a:rPr>
              <a:t>Saudi Regional Engagements</a:t>
            </a:r>
            <a:endParaRPr lang="en-US" sz="3200" dirty="0">
              <a:latin typeface="Arial" charset="0"/>
              <a:ea typeface="MS PGothic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3276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  <a:ea typeface="MS PGothic" charset="0"/>
              </a:rPr>
              <a:t>Israel</a:t>
            </a:r>
          </a:p>
          <a:p>
            <a:pPr lvl="1" eaLnBrk="1" hangingPunct="1"/>
            <a:r>
              <a:rPr lang="en-US" sz="2400" dirty="0" smtClean="0">
                <a:latin typeface="Arial" charset="0"/>
                <a:ea typeface="MS PGothic" charset="0"/>
              </a:rPr>
              <a:t>Don’t Ask/Don’t Tell</a:t>
            </a:r>
          </a:p>
          <a:p>
            <a:pPr eaLnBrk="1" hangingPunct="1"/>
            <a:r>
              <a:rPr lang="en-US" sz="2800" dirty="0" smtClean="0">
                <a:latin typeface="Arial" charset="0"/>
                <a:ea typeface="MS PGothic" charset="0"/>
              </a:rPr>
              <a:t>Iran</a:t>
            </a:r>
            <a:endParaRPr lang="en-US" sz="2800" dirty="0">
              <a:latin typeface="Arial" charset="0"/>
              <a:ea typeface="MS PGothic" charset="0"/>
            </a:endParaRPr>
          </a:p>
          <a:p>
            <a:pPr lvl="1" eaLnBrk="1" hangingPunct="1"/>
            <a:r>
              <a:rPr lang="en-US" sz="2400" dirty="0">
                <a:latin typeface="Arial" charset="0"/>
                <a:ea typeface="MS PGothic" charset="0"/>
                <a:cs typeface="MS PGothic" charset="0"/>
              </a:rPr>
              <a:t>Nuclear Deal</a:t>
            </a:r>
          </a:p>
          <a:p>
            <a:pPr lvl="1" eaLnBrk="1" hangingPunct="1"/>
            <a:r>
              <a:rPr lang="en-US" sz="2400" dirty="0">
                <a:latin typeface="Arial" charset="0"/>
                <a:ea typeface="MS PGothic" charset="0"/>
                <a:cs typeface="MS PGothic" charset="0"/>
              </a:rPr>
              <a:t>Proxy Wars</a:t>
            </a:r>
            <a:endParaRPr lang="en-US" dirty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/>
            <a:r>
              <a:rPr lang="en-US" sz="2800" dirty="0">
                <a:latin typeface="Arial" charset="0"/>
                <a:ea typeface="MS PGothic" charset="0"/>
              </a:rPr>
              <a:t>Syria</a:t>
            </a:r>
          </a:p>
          <a:p>
            <a:pPr lvl="1" eaLnBrk="1" hangingPunct="1"/>
            <a:r>
              <a:rPr lang="en-US" sz="2400" dirty="0">
                <a:latin typeface="Arial" charset="0"/>
                <a:ea typeface="MS PGothic" charset="0"/>
                <a:cs typeface="MS PGothic" charset="0"/>
              </a:rPr>
              <a:t>Anti-Assad Campaign</a:t>
            </a:r>
            <a:endParaRPr lang="en-US" dirty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/>
            <a:r>
              <a:rPr lang="en-US" sz="2800" dirty="0" smtClean="0">
                <a:latin typeface="Arial" charset="0"/>
                <a:ea typeface="MS PGothic" charset="0"/>
              </a:rPr>
              <a:t>Qatar</a:t>
            </a:r>
          </a:p>
          <a:p>
            <a:pPr lvl="1" eaLnBrk="1" hangingPunct="1"/>
            <a:r>
              <a:rPr lang="en-US" sz="2400" dirty="0" smtClean="0">
                <a:latin typeface="Arial" charset="0"/>
                <a:ea typeface="MS PGothic" charset="0"/>
              </a:rPr>
              <a:t>Blockade since 2017 by Saudi Arabia and UAE</a:t>
            </a:r>
            <a:endParaRPr lang="en-US" sz="2400" dirty="0">
              <a:latin typeface="Arial" charset="0"/>
              <a:ea typeface="MS PGothic" charset="0"/>
            </a:endParaRPr>
          </a:p>
          <a:p>
            <a:pPr lvl="1" eaLnBrk="1" hangingPunct="1"/>
            <a:r>
              <a:rPr lang="en-US" sz="2400" dirty="0">
                <a:latin typeface="Arial" charset="0"/>
                <a:ea typeface="MS PGothic" charset="0"/>
                <a:cs typeface="MS PGothic" charset="0"/>
              </a:rPr>
              <a:t>Proxy Proxy War</a:t>
            </a:r>
            <a:endParaRPr lang="en-US" dirty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/>
            <a:r>
              <a:rPr lang="en-US" sz="2800" dirty="0">
                <a:latin typeface="Arial" charset="0"/>
                <a:ea typeface="MS PGothic" charset="0"/>
              </a:rPr>
              <a:t>Yemen</a:t>
            </a:r>
          </a:p>
          <a:p>
            <a:pPr lvl="1" eaLnBrk="1" hangingPunct="1"/>
            <a:r>
              <a:rPr lang="en-US" sz="2400" dirty="0">
                <a:latin typeface="Arial" charset="0"/>
                <a:ea typeface="MS PGothic" charset="0"/>
                <a:cs typeface="MS PGothic" charset="0"/>
              </a:rPr>
              <a:t>Saudi “Vietnam”</a:t>
            </a:r>
          </a:p>
          <a:p>
            <a:pPr eaLnBrk="1" hangingPunct="1"/>
            <a:endParaRPr lang="en-US" sz="2800" b="1" dirty="0">
              <a:latin typeface="Arial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381000"/>
            <a:ext cx="8229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Iran</a:t>
            </a:r>
          </a:p>
        </p:txBody>
      </p:sp>
      <p:pic>
        <p:nvPicPr>
          <p:cNvPr id="256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7343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1534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  <a:ea typeface="MS PGothic" charset="0"/>
              </a:rPr>
              <a:t>US-Iran Nuclear Deal = More Arms Sales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35814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MS PGothic" charset="0"/>
              </a:rPr>
              <a:t>Saudi Arabia: $80 Billion</a:t>
            </a:r>
          </a:p>
          <a:p>
            <a:pPr eaLnBrk="1" hangingPunct="1"/>
            <a:r>
              <a:rPr lang="en-US" sz="2800">
                <a:latin typeface="Arial" charset="0"/>
                <a:ea typeface="MS PGothic" charset="0"/>
              </a:rPr>
              <a:t>UAE: $23 Billion</a:t>
            </a:r>
          </a:p>
          <a:p>
            <a:pPr eaLnBrk="1" hangingPunct="1"/>
            <a:r>
              <a:rPr lang="en-US" sz="2800">
                <a:latin typeface="Arial" charset="0"/>
                <a:ea typeface="MS PGothic" charset="0"/>
              </a:rPr>
              <a:t>Qatar: $11 Billion</a:t>
            </a:r>
          </a:p>
          <a:p>
            <a:pPr lvl="1" eaLnBrk="1" hangingPunct="1"/>
            <a:r>
              <a:rPr lang="en-US" sz="2400">
                <a:latin typeface="Arial" charset="0"/>
                <a:ea typeface="MS PGothic" charset="0"/>
                <a:cs typeface="MS PGothic" charset="0"/>
              </a:rPr>
              <a:t>2011: Boeing opens office in Doha</a:t>
            </a:r>
          </a:p>
          <a:p>
            <a:pPr lvl="1" eaLnBrk="1" hangingPunct="1"/>
            <a:r>
              <a:rPr lang="en-US" sz="2400">
                <a:latin typeface="Arial" charset="0"/>
                <a:ea typeface="MS PGothic" charset="0"/>
                <a:cs typeface="MS PGothic" charset="0"/>
              </a:rPr>
              <a:t>2015: Lockheed-Martin opens office in Doha</a:t>
            </a:r>
          </a:p>
          <a:p>
            <a:pPr lvl="2" eaLnBrk="1" hangingPunct="1"/>
            <a:r>
              <a:rPr lang="en-US" sz="2000">
                <a:latin typeface="Arial" charset="0"/>
                <a:ea typeface="MS PGothic" charset="0"/>
                <a:cs typeface="MS PGothic" charset="0"/>
              </a:rPr>
              <a:t>CEO Marylinn Hewson contends that L-M needs to boost global arms sales from 25-30% total revenue to offset reduction in Pentagon orders post-9/11</a:t>
            </a:r>
          </a:p>
          <a:p>
            <a:pPr eaLnBrk="1" hangingPunct="1"/>
            <a:r>
              <a:rPr lang="en-US" sz="2800">
                <a:latin typeface="Arial" charset="0"/>
                <a:ea typeface="MS PGothic" charset="0"/>
              </a:rPr>
              <a:t>Israel: Additional $1.9 Billion (beyond annual $3-4 Billion) to mollify Iran deal anxieties</a:t>
            </a:r>
          </a:p>
          <a:p>
            <a:pPr eaLnBrk="1" hangingPunct="1"/>
            <a:endParaRPr lang="en-US" sz="1200">
              <a:latin typeface="Arial" charset="0"/>
              <a:ea typeface="MS PGothic" charset="0"/>
            </a:endParaRPr>
          </a:p>
          <a:p>
            <a:pPr algn="r" eaLnBrk="1" hangingPunct="1"/>
            <a:r>
              <a:rPr lang="en-US" sz="1200">
                <a:latin typeface="Arial" charset="0"/>
                <a:ea typeface="MS PGothic" charset="0"/>
              </a:rPr>
              <a:t>Source: “</a:t>
            </a:r>
            <a:r>
              <a:rPr lang="en-US" altLang="ja-JP" sz="1200">
                <a:latin typeface="Arial" charset="0"/>
                <a:ea typeface="MS PGothic" charset="0"/>
              </a:rPr>
              <a:t>Sale of U.S. Arms Fuels the Wars of Arab States</a:t>
            </a:r>
            <a:r>
              <a:rPr lang="en-US" altLang="ja-JP" sz="1200" i="1">
                <a:latin typeface="Arial" charset="0"/>
                <a:ea typeface="MS PGothic" charset="0"/>
              </a:rPr>
              <a:t>,</a:t>
            </a:r>
            <a:r>
              <a:rPr lang="en-US" sz="1200" i="1">
                <a:latin typeface="Arial" charset="0"/>
                <a:ea typeface="MS PGothic" charset="0"/>
              </a:rPr>
              <a:t>”</a:t>
            </a:r>
            <a:r>
              <a:rPr lang="en-US" altLang="ja-JP" sz="1200" i="1">
                <a:latin typeface="Arial" charset="0"/>
                <a:ea typeface="MS PGothic" charset="0"/>
              </a:rPr>
              <a:t> New York Times</a:t>
            </a:r>
            <a:r>
              <a:rPr lang="en-US" altLang="ja-JP" sz="1200">
                <a:latin typeface="Arial" charset="0"/>
                <a:ea typeface="MS PGothic" charset="0"/>
              </a:rPr>
              <a:t>, April 18, 2015</a:t>
            </a:r>
          </a:p>
          <a:p>
            <a:pPr eaLnBrk="1" hangingPunct="1"/>
            <a:endParaRPr lang="en-US" sz="2800" b="1">
              <a:latin typeface="Arial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US </a:t>
            </a:r>
            <a:r>
              <a:rPr lang="en-US" dirty="0" smtClean="0">
                <a:latin typeface="Arial" charset="0"/>
                <a:ea typeface="MS PGothic" charset="0"/>
              </a:rPr>
              <a:t>Policy Re: Iran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MS PGothic" charset="0"/>
              </a:rPr>
              <a:t>Restoration of Sanctions</a:t>
            </a:r>
          </a:p>
          <a:p>
            <a:pPr eaLnBrk="1" hangingPunct="1"/>
            <a:endParaRPr lang="en-US" dirty="0">
              <a:latin typeface="Arial" charset="0"/>
              <a:ea typeface="MS PGothic" charset="0"/>
            </a:endParaRPr>
          </a:p>
          <a:p>
            <a:pPr eaLnBrk="1" hangingPunct="1"/>
            <a:r>
              <a:rPr lang="en-US" dirty="0" smtClean="0">
                <a:latin typeface="Arial" charset="0"/>
                <a:ea typeface="MS PGothic" charset="0"/>
              </a:rPr>
              <a:t>Reduce Influence in Syria &amp; Lebanon</a:t>
            </a:r>
            <a:endParaRPr lang="en-US" dirty="0">
              <a:latin typeface="Arial" charset="0"/>
              <a:ea typeface="MS PGothic" charset="0"/>
            </a:endParaRPr>
          </a:p>
          <a:p>
            <a:pPr eaLnBrk="1" hangingPunct="1"/>
            <a:endParaRPr lang="en-US" dirty="0" smtClean="0">
              <a:latin typeface="Arial" charset="0"/>
              <a:ea typeface="MS PGothic" charset="0"/>
            </a:endParaRPr>
          </a:p>
          <a:p>
            <a:pPr eaLnBrk="1" hangingPunct="1"/>
            <a:r>
              <a:rPr lang="en-US" dirty="0" smtClean="0">
                <a:latin typeface="Arial" charset="0"/>
                <a:ea typeface="MS PGothic" charset="0"/>
              </a:rPr>
              <a:t>Antagonize &amp; Destabilize Leadership</a:t>
            </a:r>
            <a:endParaRPr lang="en-US" dirty="0">
              <a:latin typeface="Arial" charset="0"/>
              <a:ea typeface="MS PGothic" charset="0"/>
            </a:endParaRPr>
          </a:p>
          <a:p>
            <a:pPr eaLnBrk="1" hangingPunct="1"/>
            <a:endParaRPr lang="en-US" dirty="0" smtClean="0">
              <a:latin typeface="Arial" charset="0"/>
              <a:ea typeface="MS PGothic" charset="0"/>
            </a:endParaRPr>
          </a:p>
          <a:p>
            <a:pPr eaLnBrk="1" hangingPunct="1"/>
            <a:r>
              <a:rPr lang="en-US" dirty="0" smtClean="0">
                <a:latin typeface="Arial" charset="0"/>
                <a:ea typeface="MS PGothic" charset="0"/>
              </a:rPr>
              <a:t>Potential (Pre-Emptive) Military Strike</a:t>
            </a:r>
            <a:endParaRPr lang="en-US" dirty="0">
              <a:latin typeface="Arial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381000"/>
            <a:ext cx="8229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Turkey</a:t>
            </a: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2" name="Picture 1" descr="Turkey fla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7315200" cy="48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20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57200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Krasnodar (B-265) in the Bosphorus: March 19, 2019</a:t>
            </a: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2" name="Picture 1" descr="Krasnodar_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7924800" cy="524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04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381000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Putin in Istanbul: Nov. 19, 2018</a:t>
            </a: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4" name="Picture 3" descr="IMG_063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71628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381000"/>
            <a:ext cx="8229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Syria</a:t>
            </a:r>
          </a:p>
        </p:txBody>
      </p:sp>
      <p:pic>
        <p:nvPicPr>
          <p:cNvPr id="14338" name="Picture 1" descr="s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3914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57200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Vladimir Putin &amp;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Recep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Tayyip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Erdogan</a:t>
            </a: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5" name="Picture 4" descr="Putin Erdog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610600" cy="483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03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457200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Turko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-Russian Natural Gas Pipeline: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Turkstream</a:t>
            </a: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4" name="Picture 3" descr="Pipelin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382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2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381000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The New Silk Road: China’s Belt &amp; Road Initiative</a:t>
            </a: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2" name="Picture 1" descr="Belt and Road Chin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22604"/>
            <a:ext cx="84582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0" y="228600"/>
            <a:ext cx="3124200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Arial" charset="0"/>
              </a:rPr>
              <a:t>The Economist</a:t>
            </a:r>
            <a:b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Arial" charset="0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MS PGothic" charset="0"/>
                <a:cs typeface="Arial" charset="0"/>
              </a:rPr>
              <a:t>June 6, 2015</a:t>
            </a:r>
            <a:endParaRPr lang="en-US" sz="32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315200" y="6248400"/>
            <a:ext cx="1676400" cy="381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endParaRPr lang="en-US" sz="80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  <a:p>
            <a:pPr>
              <a:lnSpc>
                <a:spcPct val="80000"/>
              </a:lnSpc>
              <a:defRPr/>
            </a:pPr>
            <a:endParaRPr lang="en-US" sz="80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  <a:p>
            <a:pPr>
              <a:lnSpc>
                <a:spcPct val="80000"/>
              </a:lnSpc>
              <a:defRPr/>
            </a:pPr>
            <a:endParaRPr lang="en-US" sz="80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  <a:p>
            <a:pPr>
              <a:lnSpc>
                <a:spcPct val="80000"/>
              </a:lnSpc>
              <a:defRPr/>
            </a:pPr>
            <a:endParaRPr lang="en-US" sz="80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  <a:p>
            <a:pPr>
              <a:lnSpc>
                <a:spcPct val="80000"/>
              </a:lnSpc>
              <a:defRPr/>
            </a:pPr>
            <a:endParaRPr lang="en-US" sz="80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  <a:p>
            <a:pPr>
              <a:lnSpc>
                <a:spcPct val="80000"/>
              </a:lnSpc>
              <a:defRPr/>
            </a:pPr>
            <a:endParaRPr lang="en-US" sz="80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  <a:p>
            <a:pPr>
              <a:lnSpc>
                <a:spcPct val="80000"/>
              </a:lnSpc>
              <a:defRPr/>
            </a:pPr>
            <a:endParaRPr lang="en-US" sz="80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  <a:p>
            <a:pPr>
              <a:lnSpc>
                <a:spcPct val="80000"/>
              </a:lnSpc>
              <a:defRPr/>
            </a:pPr>
            <a:endParaRPr lang="en-US" sz="800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pic>
        <p:nvPicPr>
          <p:cNvPr id="317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13"/>
            <a:ext cx="5080000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_101211801_syriacontrol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60706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>
          <a:xfrm>
            <a:off x="152400" y="609600"/>
            <a:ext cx="2286000" cy="563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Syria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2018</a:t>
            </a:r>
            <a:endParaRPr lang="en-US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Arial" charset="0"/>
                <a:ea typeface="MS PGothic" charset="0"/>
              </a:rPr>
              <a:t>Syria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35814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MS PGothic" charset="0"/>
              </a:rPr>
              <a:t>ISIS</a:t>
            </a:r>
          </a:p>
          <a:p>
            <a:pPr eaLnBrk="1" hangingPunct="1"/>
            <a:endParaRPr lang="en-US" sz="2800" dirty="0">
              <a:latin typeface="Arial" charset="0"/>
              <a:ea typeface="MS PGothic" charset="0"/>
            </a:endParaRPr>
          </a:p>
          <a:p>
            <a:pPr eaLnBrk="1" hangingPunct="1"/>
            <a:r>
              <a:rPr lang="en-US" sz="2800" dirty="0">
                <a:latin typeface="Arial" charset="0"/>
                <a:ea typeface="MS PGothic" charset="0"/>
              </a:rPr>
              <a:t>Assad</a:t>
            </a:r>
          </a:p>
          <a:p>
            <a:pPr eaLnBrk="1" hangingPunct="1"/>
            <a:endParaRPr lang="en-US" sz="2800" dirty="0">
              <a:latin typeface="Arial" charset="0"/>
              <a:ea typeface="MS PGothic" charset="0"/>
            </a:endParaRPr>
          </a:p>
          <a:p>
            <a:pPr eaLnBrk="1" hangingPunct="1"/>
            <a:r>
              <a:rPr lang="en-US" sz="2800" dirty="0">
                <a:latin typeface="Arial" charset="0"/>
                <a:ea typeface="MS PGothic" charset="0"/>
              </a:rPr>
              <a:t>Russia</a:t>
            </a:r>
          </a:p>
          <a:p>
            <a:pPr eaLnBrk="1" hangingPunct="1"/>
            <a:endParaRPr lang="en-US" sz="2800" dirty="0">
              <a:latin typeface="Arial" charset="0"/>
              <a:ea typeface="MS PGothic" charset="0"/>
            </a:endParaRPr>
          </a:p>
          <a:p>
            <a:pPr eaLnBrk="1" hangingPunct="1"/>
            <a:r>
              <a:rPr lang="en-US" sz="2800" dirty="0" smtClean="0">
                <a:latin typeface="Arial" charset="0"/>
                <a:ea typeface="MS PGothic" charset="0"/>
              </a:rPr>
              <a:t>Iran</a:t>
            </a:r>
          </a:p>
          <a:p>
            <a:pPr eaLnBrk="1" hangingPunct="1"/>
            <a:endParaRPr lang="en-US" sz="2800" dirty="0">
              <a:latin typeface="Arial" charset="0"/>
              <a:ea typeface="MS PGothic" charset="0"/>
            </a:endParaRPr>
          </a:p>
          <a:p>
            <a:pPr eaLnBrk="1" hangingPunct="1"/>
            <a:r>
              <a:rPr lang="en-US" sz="2800" dirty="0" smtClean="0">
                <a:latin typeface="Arial" charset="0"/>
                <a:ea typeface="MS PGothic" charset="0"/>
              </a:rPr>
              <a:t>Israel</a:t>
            </a:r>
            <a:endParaRPr lang="en-US" sz="2800" dirty="0">
              <a:latin typeface="Arial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381000"/>
            <a:ext cx="82296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Israel</a:t>
            </a:r>
          </a:p>
        </p:txBody>
      </p:sp>
      <p:pic>
        <p:nvPicPr>
          <p:cNvPr id="17410" name="Picture 1" descr="1753-004-0986A6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0866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Arial" charset="0"/>
                <a:ea typeface="MS PGothic" charset="0"/>
              </a:rPr>
              <a:t>Israel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534400" cy="4114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  <a:ea typeface="MS PGothic" charset="0"/>
              </a:rPr>
              <a:t>Golan Heights (Syria)</a:t>
            </a:r>
            <a:endParaRPr lang="en-US" sz="2800" dirty="0" smtClean="0">
              <a:latin typeface="Arial" charset="0"/>
              <a:ea typeface="MS PGothic" charset="0"/>
            </a:endParaRPr>
          </a:p>
          <a:p>
            <a:pPr eaLnBrk="1" hangingPunct="1"/>
            <a:r>
              <a:rPr lang="en-US" sz="2800" dirty="0" smtClean="0">
                <a:latin typeface="Arial" charset="0"/>
                <a:ea typeface="MS PGothic" charset="0"/>
              </a:rPr>
              <a:t>US Embassy</a:t>
            </a:r>
            <a:endParaRPr lang="en-US" sz="2800" dirty="0">
              <a:latin typeface="Arial" charset="0"/>
              <a:ea typeface="MS PGothic" charset="0"/>
            </a:endParaRPr>
          </a:p>
          <a:p>
            <a:pPr eaLnBrk="1" hangingPunct="1"/>
            <a:r>
              <a:rPr lang="en-US" sz="2800" dirty="0" smtClean="0">
                <a:latin typeface="Arial" charset="0"/>
                <a:ea typeface="MS PGothic" charset="0"/>
              </a:rPr>
              <a:t>Palestine: “Deal of the Century”</a:t>
            </a:r>
            <a:endParaRPr lang="en-US" sz="2800" dirty="0">
              <a:latin typeface="Arial" charset="0"/>
              <a:ea typeface="MS PGothic" charset="0"/>
            </a:endParaRPr>
          </a:p>
          <a:p>
            <a:pPr eaLnBrk="1" hangingPunct="1"/>
            <a:r>
              <a:rPr lang="en-US" sz="2800" dirty="0" smtClean="0">
                <a:latin typeface="Arial" charset="0"/>
                <a:ea typeface="MS PGothic" charset="0"/>
              </a:rPr>
              <a:t>Gulf States</a:t>
            </a:r>
            <a:endParaRPr lang="en-US" sz="2800" dirty="0">
              <a:latin typeface="Arial" charset="0"/>
              <a:ea typeface="MS PGothic" charset="0"/>
            </a:endParaRPr>
          </a:p>
          <a:p>
            <a:pPr eaLnBrk="1" hangingPunct="1"/>
            <a:r>
              <a:rPr lang="en-US" sz="2800" dirty="0" smtClean="0">
                <a:latin typeface="Arial" charset="0"/>
                <a:ea typeface="MS PGothic" charset="0"/>
              </a:rPr>
              <a:t>Iran</a:t>
            </a:r>
            <a:endParaRPr lang="en-US" sz="2800" dirty="0">
              <a:latin typeface="Arial" charset="0"/>
              <a:ea typeface="MS PGothic" charset="0"/>
            </a:endParaRPr>
          </a:p>
          <a:p>
            <a:pPr eaLnBrk="1" hangingPunct="1"/>
            <a:r>
              <a:rPr lang="en-US" sz="2800" dirty="0" smtClean="0">
                <a:latin typeface="Arial" charset="0"/>
                <a:ea typeface="MS PGothic" charset="0"/>
              </a:rPr>
              <a:t>Elections</a:t>
            </a:r>
            <a:endParaRPr lang="en-US" sz="2800" dirty="0">
              <a:latin typeface="Arial" charset="0"/>
              <a:ea typeface="MS PGothic" charset="0"/>
            </a:endParaRPr>
          </a:p>
          <a:p>
            <a:pPr eaLnBrk="1" hangingPunct="1"/>
            <a:endParaRPr lang="en-US" sz="2800" dirty="0">
              <a:latin typeface="Arial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>
          <a:xfrm>
            <a:off x="228600" y="609600"/>
            <a:ext cx="3124200" cy="1295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Oil in the Golan Heights</a:t>
            </a:r>
            <a:endParaRPr lang="en-US" sz="4000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2" name="Picture 1" descr="Genie_Energy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71800"/>
            <a:ext cx="2133600" cy="3253740"/>
          </a:xfrm>
          <a:prstGeom prst="rect">
            <a:avLst/>
          </a:prstGeom>
        </p:spPr>
      </p:pic>
      <p:pic>
        <p:nvPicPr>
          <p:cNvPr id="4" name="Picture 3" descr="golan-heights-buffer-zo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762000"/>
            <a:ext cx="5486400" cy="555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81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4930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Saudi Arabia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22960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</TotalTime>
  <Words>324</Words>
  <Application>Microsoft Macintosh PowerPoint</Application>
  <PresentationFormat>On-screen Show (4:3)</PresentationFormat>
  <Paragraphs>84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MS PGothic</vt:lpstr>
      <vt:lpstr>Calibri</vt:lpstr>
      <vt:lpstr>ＭＳ Ｐゴシック</vt:lpstr>
      <vt:lpstr>Default Design</vt:lpstr>
      <vt:lpstr>Prospects for Peace in the Middle East: Glass Half…</vt:lpstr>
      <vt:lpstr>PowerPoint Presentation</vt:lpstr>
      <vt:lpstr>Syria 2018</vt:lpstr>
      <vt:lpstr>Syria</vt:lpstr>
      <vt:lpstr>PowerPoint Presentation</vt:lpstr>
      <vt:lpstr>Israel</vt:lpstr>
      <vt:lpstr>Oil in the Golan Heights</vt:lpstr>
      <vt:lpstr>PowerPoint Presentation</vt:lpstr>
      <vt:lpstr>PowerPoint Presentation</vt:lpstr>
      <vt:lpstr>Muhammad bin Salman</vt:lpstr>
      <vt:lpstr>Jamal Khashoggi (1958-2018)</vt:lpstr>
      <vt:lpstr>Saudi Regional Engagements</vt:lpstr>
      <vt:lpstr>PowerPoint Presentation</vt:lpstr>
      <vt:lpstr>PowerPoint Presentation</vt:lpstr>
      <vt:lpstr>US-Iran Nuclear Deal = More Arms Sales</vt:lpstr>
      <vt:lpstr>US Policy Re: Iran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Economist June 6, 2015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Saeed</dc:creator>
  <cp:lastModifiedBy>Saeed Khan</cp:lastModifiedBy>
  <cp:revision>146</cp:revision>
  <dcterms:created xsi:type="dcterms:W3CDTF">2004-10-24T20:22:47Z</dcterms:created>
  <dcterms:modified xsi:type="dcterms:W3CDTF">2019-03-31T23:26:41Z</dcterms:modified>
</cp:coreProperties>
</file>